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04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086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worldchanging.com/EarthlyIdeas-WhiteRoofs.jpg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http://www.nytimes.com/imagepages/2009/07/30/science/30degrees.graphic.ready.html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http://www.worldchanging.com/EarthlyIdeas-WhiteRoofs.jpg</a:t>
            </a:r>
          </a:p>
          <a:p>
            <a:endParaRPr lang="en" u="sng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hyperlink" Target="http://www.globalcoolcities.org/wp-content/uploads/2010/12/White-Roofs-Cool-World-2ppNewCntct.pdf" TargetMode="External"/><Relationship Id="rId20" Type="http://schemas.openxmlformats.org/officeDocument/2006/relationships/hyperlink" Target="http://www.sciencedirect.com/science/article/pii/S2212095512000077" TargetMode="External"/><Relationship Id="rId21" Type="http://schemas.openxmlformats.org/officeDocument/2006/relationships/hyperlink" Target="http://whiteroofproject.org/how-we-can-curb-climate-change/" TargetMode="External"/><Relationship Id="rId22" Type="http://schemas.openxmlformats.org/officeDocument/2006/relationships/hyperlink" Target="http://www.worldwatch.org/maturing-environmental-movement-takes-uniquely-chinese-approach" TargetMode="External"/><Relationship Id="rId23" Type="http://schemas.openxmlformats.org/officeDocument/2006/relationships/hyperlink" Target="http://www.nytimes.com/2012/07/05/world/asia/chinese-officials-cancel-plant-project-amid-protests.html" TargetMode="External"/><Relationship Id="rId10" Type="http://schemas.openxmlformats.org/officeDocument/2006/relationships/hyperlink" Target="http://www.globalcoolcities.org/wp-content/pdf/coolcoloredroofs_2005.pdf" TargetMode="External"/><Relationship Id="rId11" Type="http://schemas.openxmlformats.org/officeDocument/2006/relationships/hyperlink" Target="http://www.globalcoolcities.org/wp-content/uploads/2012/08/Akbari-Long-Term-Albedo-Changes-in-Cities.pdf" TargetMode="External"/><Relationship Id="rId12" Type="http://schemas.openxmlformats.org/officeDocument/2006/relationships/hyperlink" Target="http://www.iea.org/publications/freepublications/publication/buildings_roadmap-1.pdf" TargetMode="External"/><Relationship Id="rId13" Type="http://schemas.openxmlformats.org/officeDocument/2006/relationships/hyperlink" Target="http://www.scientificamerican.com/article.cfm?id=chinas-big-push-for-renewable-energy" TargetMode="External"/><Relationship Id="rId14" Type="http://schemas.openxmlformats.org/officeDocument/2006/relationships/hyperlink" Target="http://apps1.eere.energy.gov/news/news_detail.cfm/news_id=12065" TargetMode="External"/><Relationship Id="rId15" Type="http://schemas.openxmlformats.org/officeDocument/2006/relationships/hyperlink" Target="http://eetd.lbl.gov/news/article/30571/chinese-delegation-attends-cool-roof-project-meeting" TargetMode="External"/><Relationship Id="rId16" Type="http://schemas.openxmlformats.org/officeDocument/2006/relationships/hyperlink" Target="http://www.c2es.org/docUploads/AmericanClimateAttitudest_May2011.pdf" TargetMode="External"/><Relationship Id="rId17" Type="http://schemas.openxmlformats.org/officeDocument/2006/relationships/hyperlink" Target="http://www.guardian.co.uk/environment/2009/jul/30/climate-change-us" TargetMode="External"/><Relationship Id="rId18" Type="http://schemas.openxmlformats.org/officeDocument/2006/relationships/hyperlink" Target="http://www.documents.dgs.ca.gov/bsc/calgreen/2010_ca_green_bldg.pdf" TargetMode="External"/><Relationship Id="rId19" Type="http://schemas.openxmlformats.org/officeDocument/2006/relationships/hyperlink" Target="http://www.epa.gov/heatisland/mitigation/coolroof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hiteroofproject.org/research/" TargetMode="External"/><Relationship Id="rId4" Type="http://schemas.openxmlformats.org/officeDocument/2006/relationships/hyperlink" Target="http://iopscience.iop.org/1748-9326/7/3/034026/pdf/1748-9326_7_3_034026.pdf" TargetMode="External"/><Relationship Id="rId5" Type="http://schemas.openxmlformats.org/officeDocument/2006/relationships/hyperlink" Target="http://www.scientificamerican.com/article.cfm?id=cool-roofs-may-have-side-effects-on-regional-rainfall" TargetMode="External"/><Relationship Id="rId6" Type="http://schemas.openxmlformats.org/officeDocument/2006/relationships/hyperlink" Target="http://newscenter.lbl.gov/news-releases/2010/07/19/cool-roofs-offset-carbon-dioxide-emissions/" TargetMode="External"/><Relationship Id="rId7" Type="http://schemas.openxmlformats.org/officeDocument/2006/relationships/hyperlink" Target="http://www.psmag.com/blogs/news-blog/white-roof-isnt-always-right-roof-3711/" TargetMode="External"/><Relationship Id="rId8" Type="http://schemas.openxmlformats.org/officeDocument/2006/relationships/hyperlink" Target="http://www.ornl.gov/sci/roofs+walls/facts/CoolCalcEnergy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Re-Reflecting The Sun</a:t>
            </a:r>
          </a:p>
          <a:p>
            <a:pPr>
              <a:buNone/>
            </a:pPr>
            <a:r>
              <a:rPr lang="en" sz="2400"/>
              <a:t>How New Low-Cost Legislation Can Combat Climate Change and Reduce Energy Costs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>
                <a:solidFill>
                  <a:srgbClr val="000000"/>
                </a:solidFill>
              </a:rPr>
              <a:t>Sarah, Micah, Ben, Rachel &amp; Rachel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81000" y="274637"/>
            <a:ext cx="8229600" cy="656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Actual Reduction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63775" y="911960"/>
            <a:ext cx="5744100" cy="5760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buNone/>
            </a:pPr>
            <a:r>
              <a:rPr lang="en" sz="2400"/>
              <a:t>For United States:</a:t>
            </a:r>
          </a:p>
          <a:p>
            <a:pPr marL="457200" lvl="0" indent="-381000" rtl="0">
              <a:lnSpc>
                <a:spcPct val="10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/>
              <a:t>If all of the roofs in the United States painted their roofs white, it would take only 20 years before the energy savings </a:t>
            </a:r>
            <a:r>
              <a:rPr lang="en" sz="2400" u="sng"/>
              <a:t>equaled</a:t>
            </a:r>
            <a:r>
              <a:rPr lang="en" sz="2400"/>
              <a:t> the greenhouse emissions we produce annually</a:t>
            </a:r>
          </a:p>
          <a:p>
            <a:endParaRPr lang="en" sz="2400"/>
          </a:p>
          <a:p>
            <a:pPr marL="457200" lvl="0" indent="-381000" rtl="0">
              <a:lnSpc>
                <a:spcPct val="10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/>
              <a:t>If we paint 5% every year:</a:t>
            </a:r>
          </a:p>
          <a:p>
            <a:pPr marL="914400" lvl="1" indent="-381000" rtl="0">
              <a:lnSpc>
                <a:spcPct val="100000"/>
              </a:lnSpc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/>
              <a:t>we will be done by 2030!</a:t>
            </a:r>
          </a:p>
          <a:p>
            <a:pPr marL="914400" lvl="1" indent="-381000" rtl="0">
              <a:lnSpc>
                <a:spcPct val="100000"/>
              </a:lnSpc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/>
              <a:t>save 24 billion metric tons of CO</a:t>
            </a:r>
            <a:r>
              <a:rPr lang="en" sz="2400" baseline="-25000"/>
              <a:t>2</a:t>
            </a:r>
            <a:r>
              <a:rPr lang="en" sz="2400"/>
              <a:t> (the amount of total emissions for 2010)</a:t>
            </a:r>
          </a:p>
          <a:p>
            <a:endParaRPr lang="en" sz="2400"/>
          </a:p>
          <a:p>
            <a:pPr marL="457200" lvl="0" indent="-381000" rtl="0">
              <a:lnSpc>
                <a:spcPct val="100000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/>
              <a:t>If each household in the U.S. saves $100 =&gt; $5,000,000,000 for the ENTIRE U.S.</a:t>
            </a:r>
          </a:p>
          <a:p>
            <a:endParaRPr lang="en" sz="2400"/>
          </a:p>
        </p:txBody>
      </p:sp>
      <p:sp>
        <p:nvSpPr>
          <p:cNvPr id="82" name="Shape 82"/>
          <p:cNvSpPr txBox="1"/>
          <p:nvPr/>
        </p:nvSpPr>
        <p:spPr>
          <a:xfrm>
            <a:off x="5961218" y="798181"/>
            <a:ext cx="2750400" cy="5443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222222"/>
                </a:solidFill>
              </a:rPr>
              <a:t>For China:</a:t>
            </a:r>
          </a:p>
          <a:p>
            <a:pPr marL="457200" lvl="0" indent="-317500" rtl="0">
              <a:spcBef>
                <a:spcPts val="600"/>
              </a:spcBef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" sz="2400">
                <a:solidFill>
                  <a:srgbClr val="222222"/>
                </a:solidFill>
              </a:rPr>
              <a:t>Painting all the rooftops of homes white could offset 6,753,080,000 tons of carbon dioxide per year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Actual Reduction</a:t>
            </a:r>
          </a:p>
          <a:p>
            <a:endParaRPr lang="en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997242"/>
            <a:ext cx="8229600" cy="5570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US: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Initial reduction: 24 Gt, Annual </a:t>
            </a:r>
            <a:r>
              <a:rPr lang="en" sz="2400" i="1">
                <a:solidFill>
                  <a:srgbClr val="000000"/>
                </a:solidFill>
              </a:rPr>
              <a:t>rate</a:t>
            </a:r>
            <a:r>
              <a:rPr lang="en" sz="2400">
                <a:solidFill>
                  <a:srgbClr val="000000"/>
                </a:solidFill>
              </a:rPr>
              <a:t> of 1.2 Gt (for about 20 years)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</a:rPr>
              <a:t>Roofs and pavements cover 50 to 65 percent of urban areas=&gt; equivalent to getting 300 million cars off the road</a:t>
            </a:r>
          </a:p>
          <a:p>
            <a:endParaRPr lang="en" sz="2400">
              <a:solidFill>
                <a:srgbClr val="000000"/>
              </a:solidFill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30442" y="3569703"/>
            <a:ext cx="4849940" cy="295572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2008163" y="3311987"/>
            <a:ext cx="6883450" cy="3791625"/>
          </a:xfrm>
          <a:custGeom>
            <a:avLst/>
            <a:gdLst/>
            <a:ahLst/>
            <a:cxnLst/>
            <a:rect l="0" t="0" r="0" b="0"/>
            <a:pathLst>
              <a:path w="275338" h="151665" extrusionOk="0">
                <a:moveTo>
                  <a:pt x="15777" y="0"/>
                </a:moveTo>
                <a:lnTo>
                  <a:pt x="275338" y="141486"/>
                </a:lnTo>
                <a:lnTo>
                  <a:pt x="268213" y="151665"/>
                </a:lnTo>
                <a:lnTo>
                  <a:pt x="0" y="3053"/>
                </a:lnTo>
                <a:close/>
              </a:path>
            </a:pathLst>
          </a:custGeom>
          <a:solidFill>
            <a:srgbClr val="CC0000"/>
          </a:solidFill>
          <a:ln w="19050" cap="flat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91" name="Shape 91"/>
          <p:cNvSpPr/>
          <p:nvPr/>
        </p:nvSpPr>
        <p:spPr>
          <a:xfrm>
            <a:off x="1860825" y="3107214"/>
            <a:ext cx="6654425" cy="3880700"/>
          </a:xfrm>
          <a:custGeom>
            <a:avLst/>
            <a:gdLst/>
            <a:ahLst/>
            <a:cxnLst/>
            <a:rect l="0" t="0" r="0" b="0"/>
            <a:pathLst>
              <a:path w="266177" h="155228" extrusionOk="0">
                <a:moveTo>
                  <a:pt x="7634" y="148102"/>
                </a:moveTo>
                <a:lnTo>
                  <a:pt x="248873" y="0"/>
                </a:lnTo>
                <a:lnTo>
                  <a:pt x="266177" y="0"/>
                </a:lnTo>
                <a:lnTo>
                  <a:pt x="20866" y="155228"/>
                </a:lnTo>
                <a:lnTo>
                  <a:pt x="0" y="155228"/>
                </a:lnTo>
                <a:close/>
              </a:path>
            </a:pathLst>
          </a:cu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Cost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32688" y="4469370"/>
            <a:ext cx="4078622" cy="2388629"/>
          </a:xfrm>
          <a:prstGeom prst="rect">
            <a:avLst/>
          </a:prstGeom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Cool roofs will not cost the homeowner significantly more, if at all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Will only cost anything when one is reroofing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Increase in costs of cool roofing materials in comparison to regular materials ranges from $0.00 to $0.10 per square foot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Cost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Studies show net annual savings of about $0.50 per square foot with cool roofs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While reroofing a regular roof that is in good condition would be fairly expensive, reroofing a roof that needs repair or replacement with cool roofing is not a significant cost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Public Perception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/>
              <a:t>Solar power, like many green initiative practices, is popular in China</a:t>
            </a:r>
          </a:p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/>
              <a:t>The U.S. Government has been active in encouraging the use of environmentally friendly technologies</a:t>
            </a:r>
          </a:p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/>
              <a:t>About 73% of the American</a:t>
            </a:r>
          </a:p>
          <a:p>
            <a:pPr lvl="0" indent="457200" rtl="0">
              <a:buNone/>
            </a:pPr>
            <a:r>
              <a:rPr lang="en" sz="2400"/>
              <a:t>public  believe climate</a:t>
            </a:r>
          </a:p>
          <a:p>
            <a:pPr lvl="0" indent="457200" rtl="0">
              <a:buNone/>
            </a:pPr>
            <a:r>
              <a:rPr lang="en" sz="2400"/>
              <a:t>change needs to be dealt</a:t>
            </a:r>
          </a:p>
          <a:p>
            <a:pPr lvl="0" indent="457200" rtl="0">
              <a:buNone/>
            </a:pPr>
            <a:r>
              <a:rPr lang="en" sz="2400"/>
              <a:t>with</a:t>
            </a:r>
          </a:p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/>
              <a:t>62% say they are</a:t>
            </a:r>
          </a:p>
          <a:p>
            <a:pPr lvl="0" indent="457200" rtl="0">
              <a:buClr>
                <a:srgbClr val="000000"/>
              </a:buClr>
              <a:buSzPct val="45833"/>
              <a:buNone/>
            </a:pPr>
            <a:r>
              <a:rPr lang="en" sz="2400"/>
              <a:t>willing to pay some costs to</a:t>
            </a:r>
          </a:p>
          <a:p>
            <a:pPr lvl="0" indent="457200" rtl="0">
              <a:buClr>
                <a:srgbClr val="000000"/>
              </a:buClr>
              <a:buSzPct val="45833"/>
              <a:buNone/>
            </a:pPr>
            <a:r>
              <a:rPr lang="en" sz="2400"/>
              <a:t>take action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96304" y="3355026"/>
            <a:ext cx="3890495" cy="2920048"/>
          </a:xfrm>
          <a:prstGeom prst="rect">
            <a:avLst/>
          </a:prstGeom>
        </p:spPr>
      </p:pic>
      <p:sp>
        <p:nvSpPr>
          <p:cNvPr id="112" name="Shape 112"/>
          <p:cNvSpPr txBox="1"/>
          <p:nvPr/>
        </p:nvSpPr>
        <p:spPr>
          <a:xfrm>
            <a:off x="5265650" y="6275075"/>
            <a:ext cx="3097500" cy="285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0000"/>
              </a:lnSpc>
              <a:spcAft>
                <a:spcPts val="200"/>
              </a:spcAft>
              <a:buNone/>
            </a:pPr>
            <a:r>
              <a:rPr lang="en" sz="1800"/>
              <a:t>Tieshan solar water heaters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Public Perception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 China, surveys</a:t>
            </a:r>
          </a:p>
          <a:p>
            <a:pPr lvl="0" indent="457200" rtl="0">
              <a:buNone/>
            </a:pPr>
            <a:r>
              <a:rPr lang="en"/>
              <a:t>show up to 94%</a:t>
            </a:r>
          </a:p>
          <a:p>
            <a:pPr lvl="0" indent="457200" rtl="0">
              <a:buNone/>
            </a:pPr>
            <a:r>
              <a:rPr lang="en"/>
              <a:t>approval of climate</a:t>
            </a:r>
          </a:p>
          <a:p>
            <a:pPr lvl="0" indent="457200" rtl="0">
              <a:buNone/>
            </a:pPr>
            <a:r>
              <a:rPr lang="en"/>
              <a:t>change as a high</a:t>
            </a:r>
          </a:p>
          <a:p>
            <a:pPr lvl="0" indent="457200" rtl="0">
              <a:buNone/>
            </a:pPr>
            <a:r>
              <a:rPr lang="en"/>
              <a:t>priority issue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Chinese representatives recently (Jan.) visited Berkeley lab for a cool roof and cool pavement workshop and seminar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86308" y="1600200"/>
            <a:ext cx="4000491" cy="2496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Public Perception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600"/>
              <a:t>The cooling of homes and buildings, meaning less of a need for artificial cooling and less costs for air conditioning</a:t>
            </a:r>
          </a:p>
          <a:p>
            <a:pPr marL="457200" lvl="0" indent="-4572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600"/>
              <a:t>There is a large selection of reflective roof colors, even black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344" y="21093"/>
            <a:ext cx="9099655" cy="681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Citations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000"/>
              <a:t>http://eartheasy.com/blog/2012/07/white-roofs-offer-a-simple-strategy-to-help-combat-global-warming/</a:t>
            </a:r>
          </a:p>
          <a:p>
            <a:pPr lvl="0" rtl="0">
              <a:buNone/>
            </a:pPr>
            <a:r>
              <a:rPr lang="en" sz="1000" u="sng">
                <a:solidFill>
                  <a:srgbClr val="1155CC"/>
                </a:solidFill>
                <a:hlinkClick r:id="rId3"/>
              </a:rPr>
              <a:t>http://whiteroofproject.org/research/</a:t>
            </a:r>
          </a:p>
          <a:p>
            <a:pPr lvl="0" rtl="0">
              <a:buNone/>
            </a:pPr>
            <a:r>
              <a:rPr lang="en" sz="1000" u="sng">
                <a:solidFill>
                  <a:srgbClr val="1155CC"/>
                </a:solidFill>
                <a:hlinkClick r:id="rId4"/>
              </a:rPr>
              <a:t>http://iopscience.iop.org/1748-9326/7/3/034026/pdf/1748-9326_7_3_034026.pdf</a:t>
            </a:r>
          </a:p>
          <a:p>
            <a:pPr lvl="0" rtl="0">
              <a:buNone/>
            </a:pPr>
            <a:r>
              <a:rPr lang="en" sz="1000" u="sng">
                <a:solidFill>
                  <a:srgbClr val="1155CC"/>
                </a:solidFill>
                <a:hlinkClick r:id="rId5"/>
              </a:rPr>
              <a:t>http://www.scientificamerican.com/article.cfm?id=cool-roofs-may-have-side-effects-on-regional-rainfall</a:t>
            </a:r>
          </a:p>
          <a:p>
            <a:pPr lvl="0" rtl="0">
              <a:buNone/>
            </a:pPr>
            <a:r>
              <a:rPr lang="en" sz="1000"/>
              <a:t>http://antaressunstar.com/wp-content/uploads/2012/08/slide1.jpg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rgbClr val="1155CC"/>
                </a:solidFill>
                <a:hlinkClick r:id="rId6"/>
              </a:rPr>
              <a:t>http://newscenter.lbl.gov/news-releases/2010/07/19/cool-roofs-offset-carbon-dioxide-emissions/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hlink"/>
                </a:solidFill>
                <a:hlinkClick r:id="rId7"/>
              </a:rPr>
              <a:t>http://www.psmag.com/blogs/news-blog/white-roof-isnt-always-right-roof-3711/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hlink"/>
                </a:solidFill>
                <a:hlinkClick r:id="rId8"/>
              </a:rPr>
              <a:t>http://www.ornl.gov/sci/roofs+walls/facts/CoolCalcEnergy.htm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hlink"/>
                </a:solidFill>
                <a:hlinkClick r:id="rId9"/>
              </a:rPr>
              <a:t>http://www.globalcoolcities.org/wp-content/uploads/2010/12/White-Roofs-Cool-World-2ppNewCntct.pdf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rgbClr val="1155CC"/>
                </a:solidFill>
                <a:hlinkClick r:id="rId10"/>
              </a:rPr>
              <a:t>http://www.globalcoolcities.org/wp-content/pdf/coolcoloredroofs_2005.pdf</a:t>
            </a:r>
            <a:r>
              <a:rPr lang="en" sz="1000">
                <a:solidFill>
                  <a:srgbClr val="000000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http://blogs.reuters.com/great-debate/files/2011/07/IMG_2500a.jpg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rgbClr val="1155CC"/>
                </a:solidFill>
                <a:hlinkClick r:id="rId10"/>
              </a:rPr>
              <a:t>http://www.globalcoolcities.org/wp-content/pdf/coolcoloredroofs_2005.pdf</a:t>
            </a:r>
            <a:r>
              <a:rPr lang="en" sz="1000">
                <a:solidFill>
                  <a:srgbClr val="000000"/>
                </a:solidFill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rgbClr val="1155CC"/>
                </a:solidFill>
                <a:hlinkClick r:id="rId11"/>
              </a:rPr>
              <a:t>http://www.globalcoolcities.org/wp-content/uploads/2012/08/Akbari-Long-Term-Albedo-Changes-in-Cities.pdf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rgbClr val="1155CC"/>
                </a:solidFill>
                <a:hlinkClick r:id="rId12"/>
              </a:rPr>
              <a:t>http://www.iea.org/publications/freepublications/publication/buildings_roadmap-1.pdf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rgbClr val="1155CC"/>
                </a:solidFill>
                <a:hlinkClick r:id="rId13"/>
              </a:rPr>
              <a:t>http://www.scientificamerican.com/article.cfm?id=chinas-big-push-for-renewable-energy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hlink"/>
                </a:solidFill>
                <a:hlinkClick r:id="rId14"/>
              </a:rPr>
              <a:t>http://apps1.eere.energy.gov/news/news_detail.cfm/news_id=12065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rgbClr val="1155CC"/>
                </a:solidFill>
                <a:hlinkClick r:id="rId15"/>
              </a:rPr>
              <a:t>http://eetd.lbl.gov/news/article/30571/chinese-delegation-attends-cool-roof-project-meeting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rgbClr val="1155CC"/>
                </a:solidFill>
                <a:hlinkClick r:id="rId16"/>
              </a:rPr>
              <a:t>http://www.c2es.org/docUploads/AmericanClimateAttitudest_May2011.pdf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rgbClr val="1155CC"/>
                </a:solidFill>
                <a:hlinkClick r:id="rId17"/>
              </a:rPr>
              <a:t>http://www.guardian.co.uk/environment/2009/jul/30/climate-change-us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b="1" u="sng">
                <a:solidFill>
                  <a:srgbClr val="1155CC"/>
                </a:solidFill>
                <a:hlinkClick r:id="rId18"/>
              </a:rPr>
              <a:t>http://www.documents.dgs.ca.gov/bsc/calgreen/2010_ca_green_bldg.pdf</a:t>
            </a:r>
            <a:r>
              <a:rPr lang="en" sz="1000" b="1">
                <a:solidFill>
                  <a:srgbClr val="222222"/>
                </a:solidFill>
              </a:rPr>
              <a:t> </a:t>
            </a:r>
          </a:p>
          <a:p>
            <a:pPr lvl="0" rtl="0">
              <a:buNone/>
            </a:pPr>
            <a:r>
              <a:rPr lang="en" sz="1000">
                <a:solidFill>
                  <a:schemeClr val="hlink"/>
                </a:solidFill>
                <a:hlinkClick r:id="rId19"/>
              </a:rPr>
              <a:t>http://www.epa.gov/heatisland/mitigation/coolroofs.htm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hlinkClick r:id="rId20"/>
              </a:rPr>
              <a:t>http://www.sciencedirect.com/science/article/pii/S2212095512000077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hlinkClick r:id="rId21"/>
              </a:rPr>
              <a:t>http://whiteroofproject.org/how-we-can-curb-climate-change/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hlinkClick r:id="rId22"/>
              </a:rPr>
              <a:t>http://www.worldwatch.org/maturing-environmental-movement-takes-uniquely-chinese-approach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u="sng">
                <a:solidFill>
                  <a:srgbClr val="1155CC"/>
                </a:solidFill>
                <a:hlinkClick r:id="rId23"/>
              </a:rPr>
              <a:t>http://www.nytimes.com/2012/07/05/world/asia/chinese-officials-cancel-plant-project-amid-protests.html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hlink"/>
                </a:solidFill>
                <a:hlinkClick r:id="rId6"/>
              </a:rPr>
              <a:t>http://newscenter.lbl.gov/news-releases/2010/07/19/cool-roofs-offset-carbon-dioxide-emissions/</a:t>
            </a:r>
          </a:p>
          <a:p>
            <a:endParaRPr lang="en" sz="1100">
              <a:solidFill>
                <a:schemeClr val="hlink"/>
              </a:solidFill>
              <a:hlinkClick r:id="rId6"/>
            </a:endParaRPr>
          </a:p>
          <a:p>
            <a:endParaRPr lang="en" sz="1100">
              <a:solidFill>
                <a:schemeClr val="hlink"/>
              </a:solidFill>
              <a:hlinkClick r:id="rId6"/>
            </a:endParaRPr>
          </a:p>
          <a:p>
            <a:endParaRPr lang="en" sz="1100">
              <a:solidFill>
                <a:schemeClr val="hlink"/>
              </a:solidFill>
              <a:hlinkClick r:id="rId6"/>
            </a:endParaRPr>
          </a:p>
          <a:p>
            <a:endParaRPr lang="en" sz="1100">
              <a:solidFill>
                <a:schemeClr val="hlink"/>
              </a:solidFill>
              <a:hlinkClick r:id="rId6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88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Science of Cool Roofs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5211" y="841188"/>
            <a:ext cx="8210157" cy="611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Solar Panels and White Roofs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Solar panels and white roofs go hand in hand!</a:t>
            </a:r>
          </a:p>
          <a:p>
            <a:pPr marL="914400" lvl="1" indent="-381000" rtl="0">
              <a:buClr>
                <a:schemeClr val="dk1"/>
              </a:buClr>
              <a:buSzPct val="85714"/>
              <a:buFont typeface="Courier New"/>
              <a:buChar char="o"/>
            </a:pPr>
            <a:r>
              <a:rPr lang="en" sz="2800"/>
              <a:t>enhanced reflectivity= more efficient PV (solar) panels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Color changing solar panels</a:t>
            </a:r>
          </a:p>
          <a:p>
            <a:pPr lvl="0" rtl="0">
              <a:buNone/>
            </a:pPr>
            <a:r>
              <a:rPr lang="en"/>
              <a:t>    save on heating in the winter </a:t>
            </a:r>
          </a:p>
          <a:p>
            <a:pPr lvl="0" rtl="0">
              <a:buNone/>
            </a:pPr>
            <a:r>
              <a:rPr lang="en"/>
              <a:t>    and cooling during the </a:t>
            </a:r>
          </a:p>
          <a:p>
            <a:pPr lvl="0" rtl="0">
              <a:buNone/>
            </a:pPr>
            <a:r>
              <a:rPr lang="en"/>
              <a:t>    summer!</a:t>
            </a:r>
          </a:p>
          <a:p>
            <a:endParaRPr lang="en"/>
          </a:p>
        </p:txBody>
      </p:sp>
      <p:pic>
        <p:nvPicPr>
          <p:cNvPr id="37" name="Shape 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62123" y="3082711"/>
            <a:ext cx="2887704" cy="348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Proposed Policy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3 pronged approach: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Mandate, incentivize and subsidize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Mitigate costs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Create change as quickly and efficiently as possible</a:t>
            </a:r>
          </a:p>
          <a:p>
            <a:endParaRPr lang="en"/>
          </a:p>
          <a:p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Mandate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when a structure or roadway is reroofed or repaved the new coating must be of a specified reflective property (opt-out tax goes to tax subsidies)</a:t>
            </a:r>
          </a:p>
          <a:p>
            <a:pPr marL="457200" lvl="0" indent="-298450" rtl="0">
              <a:buClr>
                <a:srgbClr val="000000"/>
              </a:buClr>
              <a:buSzPct val="61111"/>
              <a:buFont typeface="Arial"/>
              <a:buChar char="•"/>
            </a:pPr>
            <a:r>
              <a:rPr lang="en"/>
              <a:t>Includes municipalities and corporations</a:t>
            </a:r>
          </a:p>
          <a:p>
            <a:endParaRPr lang="en"/>
          </a:p>
          <a:p>
            <a:endParaRPr lang="en"/>
          </a:p>
          <a:p>
            <a:pPr lvl="0" rtl="0">
              <a:buNone/>
            </a:pPr>
            <a:r>
              <a:rPr lang="en" sz="2400"/>
              <a:t>Reroofing </a:t>
            </a:r>
          </a:p>
          <a:p>
            <a:pPr lvl="0" rtl="0">
              <a:buNone/>
            </a:pPr>
            <a:r>
              <a:rPr lang="en" sz="2400"/>
              <a:t>can be fun!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47512" y="4164611"/>
            <a:ext cx="3860881" cy="2570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Incentivize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44300" y="132812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buClr>
                <a:srgbClr val="000000"/>
              </a:buClr>
              <a:buSzPct val="61111"/>
              <a:buFont typeface="Arial"/>
              <a:buChar char="•"/>
            </a:pPr>
            <a:r>
              <a:rPr lang="en"/>
              <a:t>mandate gives paint/pavement manufacturers incentive for making more reflective materials</a:t>
            </a:r>
          </a:p>
          <a:p>
            <a:endParaRPr lang="en"/>
          </a:p>
          <a:p>
            <a:endParaRPr lang="en"/>
          </a:p>
        </p:txBody>
      </p:sp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02400" y="2820632"/>
            <a:ext cx="6096000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Subsidize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Opt-out tax goes to tax subsidies for installing solar panels or green roofs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69707" y="2871812"/>
            <a:ext cx="3844067" cy="284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Winners and Losers</a:t>
            </a:r>
          </a:p>
          <a:p>
            <a:endParaRPr lang="en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073292"/>
            <a:ext cx="4521299" cy="551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Winners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Homeowners/ residents of the area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save $ on air conditioning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reduces smog (better air quality)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Paint companies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potential to increase jobs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the Environment!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reduced carbon emissions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increased albedo effect</a:t>
            </a:r>
          </a:p>
          <a:p>
            <a:endParaRPr lang="en"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978500" y="919257"/>
            <a:ext cx="3994500" cy="55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Losers 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Arid urban areas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affects rainfall in drier areas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Macintosh PowerPoint</Application>
  <PresentationFormat>On-screen Show (4:3)</PresentationFormat>
  <Paragraphs>114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Custom Theme</vt:lpstr>
      <vt:lpstr>Re-Reflecting The Sun How New Low-Cost Legislation Can Combat Climate Change and Reduce Energy Costs</vt:lpstr>
      <vt:lpstr>The Science of Cool Roofs</vt:lpstr>
      <vt:lpstr>Solar Panels and White Roofs</vt:lpstr>
      <vt:lpstr>Proposed Policy</vt:lpstr>
      <vt:lpstr>Mandate</vt:lpstr>
      <vt:lpstr>Incentivize</vt:lpstr>
      <vt:lpstr>Subsidize</vt:lpstr>
      <vt:lpstr>Winners and Losers </vt:lpstr>
      <vt:lpstr>PowerPoint Presentation</vt:lpstr>
      <vt:lpstr>Actual Reduction </vt:lpstr>
      <vt:lpstr>Actual Reduction </vt:lpstr>
      <vt:lpstr>Cost</vt:lpstr>
      <vt:lpstr>Cost</vt:lpstr>
      <vt:lpstr>Public Perception</vt:lpstr>
      <vt:lpstr>Public Perception</vt:lpstr>
      <vt:lpstr>Public Perception</vt:lpstr>
      <vt:lpstr>PowerPoint Presentation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Re-Reflecting The Sun How New Low-Cost Legislation Can Combat Climate Change and Reduce Energy Costs</dc:title>
  <cp:lastModifiedBy>Andrew Kleindolph</cp:lastModifiedBy>
  <cp:revision>1</cp:revision>
  <dcterms:modified xsi:type="dcterms:W3CDTF">2014-04-04T20:07:55Z</dcterms:modified>
</cp:coreProperties>
</file>